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embeddedFontLst>
    <p:embeddedFont>
      <p:font typeface="Source Sans Pro" panose="020B0604020202020204" charset="0"/>
      <p:regular r:id="rId34"/>
      <p:bold r:id="rId35"/>
      <p:italic r:id="rId36"/>
      <p:boldItalic r:id="rId37"/>
    </p:embeddedFont>
    <p:embeddedFont>
      <p:font typeface="Microsoft JhengHei" panose="020B0604030504040204" pitchFamily="34" charset="-120"/>
      <p:regular r:id="rId38"/>
      <p:bold r:id="rId39"/>
    </p:embeddedFont>
    <p:embeddedFont>
      <p:font typeface="DFKai-SB" panose="03000509000000000000" pitchFamily="65" charset="-12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5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899668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9806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60748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50714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37859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60046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544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70243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5725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98466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603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290836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332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55538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19115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073430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7007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73789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9562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17786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0213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21560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802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417959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6877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15149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7493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521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356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35097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30554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3675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1173157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60"/>
              </a:spcBef>
              <a:buClr>
                <a:schemeClr val="accent1"/>
              </a:buClr>
              <a:buFont typeface="Noto Sans Symbols"/>
              <a:buNone/>
              <a:defRPr sz="28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ctr" rtl="0">
              <a:spcBef>
                <a:spcPts val="560"/>
              </a:spcBef>
              <a:buClr>
                <a:schemeClr val="accent2"/>
              </a:buClr>
              <a:buFont typeface="Noto Sans Symbols"/>
              <a:buNone/>
              <a:defRPr sz="28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ctr" rtl="0">
              <a:spcBef>
                <a:spcPts val="480"/>
              </a:spcBef>
              <a:buClr>
                <a:schemeClr val="accent3"/>
              </a:buClr>
              <a:buFont typeface="Noto Sans Symbols"/>
              <a:buNone/>
              <a:defRPr sz="2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ctr" rtl="0">
              <a:spcBef>
                <a:spcPts val="400"/>
              </a:spcBef>
              <a:buClr>
                <a:schemeClr val="accent5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ctr" rtl="0">
              <a:spcBef>
                <a:spcPts val="400"/>
              </a:spcBef>
              <a:buClr>
                <a:schemeClr val="accent6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241300" algn="l" rtl="0">
              <a:spcBef>
                <a:spcPts val="640"/>
              </a:spcBef>
              <a:buClr>
                <a:schemeClr val="accent1"/>
              </a:buClr>
              <a:buFont typeface="Noto Sans Symbols"/>
              <a:buChar char="◈"/>
              <a:defRPr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lvl="1" indent="-196850" algn="l" rtl="0">
              <a:spcBef>
                <a:spcPts val="560"/>
              </a:spcBef>
              <a:buClr>
                <a:schemeClr val="accent2"/>
              </a:buClr>
              <a:buFont typeface="Noto Sans Symbols"/>
              <a:buChar char="◈"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lvl="2" indent="-137160" algn="l" rtl="0">
              <a:spcBef>
                <a:spcPts val="480"/>
              </a:spcBef>
              <a:buClr>
                <a:schemeClr val="accent3"/>
              </a:buClr>
              <a:buFont typeface="Noto Sans Symbols"/>
              <a:buChar char="◆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lvl="3" indent="-171450" algn="l" rtl="0">
              <a:spcBef>
                <a:spcPts val="400"/>
              </a:spcBef>
              <a:buClr>
                <a:schemeClr val="accent5"/>
              </a:buClr>
              <a:buFont typeface="Noto Sans Symbols"/>
              <a:buChar char="◇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accent6"/>
              </a:buClr>
              <a:buFont typeface="Noto Sans Symbols"/>
              <a:buChar char="⬥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區段標題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 sz="4400" b="0" cap="none"/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0" y="1428746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2000">
                <a:solidFill>
                  <a:srgbClr val="888888"/>
                </a:solidFill>
              </a:defRPr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800">
                <a:solidFill>
                  <a:srgbClr val="888888"/>
                </a:solidFill>
              </a:defRPr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600">
                <a:solidFill>
                  <a:srgbClr val="888888"/>
                </a:solidFill>
              </a:defRPr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400">
                <a:solidFill>
                  <a:srgbClr val="888888"/>
                </a:solidFill>
              </a:defRPr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400">
                <a:solidFill>
                  <a:srgbClr val="888888"/>
                </a:solidFill>
              </a:defRPr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400">
                <a:solidFill>
                  <a:srgbClr val="888888"/>
                </a:solidFill>
              </a:defRPr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400">
                <a:solidFill>
                  <a:srgbClr val="888888"/>
                </a:solidFill>
              </a:defRPr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400">
                <a:solidFill>
                  <a:srgbClr val="888888"/>
                </a:solidFill>
              </a:defRPr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項物件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對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Source Sans Pro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Source Sans Pro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Source Sans Pro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Source Sans Pro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Source Sans Pro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Source Sans Pro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Source Sans Pro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Source Sans Pro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Source Sans Pro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Source Sans Pro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Source Sans Pro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Source Sans Pro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Source Sans Pro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Source Sans Pro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Source Sans Pro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Source Sans Pro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Source Sans Pro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Source Sans Pro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含標題的內容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60381" y="1071545"/>
            <a:ext cx="5111750" cy="5049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3200"/>
            </a:lvl1pPr>
            <a:lvl2pPr lvl="1" rtl="0">
              <a:spcBef>
                <a:spcPts val="0"/>
              </a:spcBef>
              <a:defRPr sz="2800"/>
            </a:lvl2pPr>
            <a:lvl3pPr lvl="2" rtl="0">
              <a:spcBef>
                <a:spcPts val="0"/>
              </a:spcBef>
              <a:defRPr sz="2400"/>
            </a:lvl3pPr>
            <a:lvl4pPr lvl="3" rtl="0">
              <a:spcBef>
                <a:spcPts val="0"/>
              </a:spcBef>
              <a:defRPr sz="2000"/>
            </a:lvl4pPr>
            <a:lvl5pPr lvl="4" rtl="0">
              <a:spcBef>
                <a:spcPts val="0"/>
              </a:spcBef>
              <a:defRPr sz="2000"/>
            </a:lvl5pPr>
            <a:lvl6pPr lvl="5" rtl="0">
              <a:spcBef>
                <a:spcPts val="0"/>
              </a:spcBef>
              <a:defRPr sz="2000"/>
            </a:lvl6pPr>
            <a:lvl7pPr lvl="6" rtl="0">
              <a:spcBef>
                <a:spcPts val="0"/>
              </a:spcBef>
              <a:defRPr sz="2000"/>
            </a:lvl7pPr>
            <a:lvl8pPr lvl="7" rtl="0">
              <a:spcBef>
                <a:spcPts val="0"/>
              </a:spcBef>
              <a:defRPr sz="2000"/>
            </a:lvl8pPr>
            <a:lvl9pPr lvl="8"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5679082" y="1071545"/>
            <a:ext cx="3008313" cy="34290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Source Sans Pro"/>
              <a:buNone/>
              <a:defRPr sz="1400"/>
            </a:lvl1pPr>
            <a:lvl2pPr marL="457200" lvl="1" indent="0" rtl="0">
              <a:spcBef>
                <a:spcPts val="0"/>
              </a:spcBef>
              <a:buFont typeface="Source Sans Pro"/>
              <a:buNone/>
              <a:defRPr sz="1200"/>
            </a:lvl2pPr>
            <a:lvl3pPr marL="914400" lvl="2" indent="0" rtl="0">
              <a:spcBef>
                <a:spcPts val="0"/>
              </a:spcBef>
              <a:buFont typeface="Source Sans Pro"/>
              <a:buNone/>
              <a:defRPr sz="1000"/>
            </a:lvl3pPr>
            <a:lvl4pPr marL="1371600" lvl="3" indent="0" rtl="0">
              <a:spcBef>
                <a:spcPts val="0"/>
              </a:spcBef>
              <a:buFont typeface="Source Sans Pro"/>
              <a:buNone/>
              <a:defRPr sz="900"/>
            </a:lvl4pPr>
            <a:lvl5pPr marL="1828800" lvl="4" indent="0" rtl="0">
              <a:spcBef>
                <a:spcPts val="0"/>
              </a:spcBef>
              <a:buFont typeface="Source Sans Pro"/>
              <a:buNone/>
              <a:defRPr sz="900"/>
            </a:lvl5pPr>
            <a:lvl6pPr marL="2286000" lvl="5" indent="0" rtl="0">
              <a:spcBef>
                <a:spcPts val="0"/>
              </a:spcBef>
              <a:buFont typeface="Source Sans Pro"/>
              <a:buNone/>
              <a:defRPr sz="900"/>
            </a:lvl6pPr>
            <a:lvl7pPr marL="2743200" lvl="6" indent="0" rtl="0">
              <a:spcBef>
                <a:spcPts val="0"/>
              </a:spcBef>
              <a:buFont typeface="Source Sans Pro"/>
              <a:buNone/>
              <a:defRPr sz="900"/>
            </a:lvl7pPr>
            <a:lvl8pPr marL="3200400" lvl="7" indent="0" rtl="0">
              <a:spcBef>
                <a:spcPts val="0"/>
              </a:spcBef>
              <a:buFont typeface="Source Sans Pro"/>
              <a:buNone/>
              <a:defRPr sz="900"/>
            </a:lvl8pPr>
            <a:lvl9pPr marL="3657600" lvl="8" indent="0" rtl="0">
              <a:spcBef>
                <a:spcPts val="0"/>
              </a:spcBef>
              <a:buFont typeface="Source Sans Pro"/>
              <a:buNone/>
              <a:defRPr sz="9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57204" y="285728"/>
            <a:ext cx="8230992" cy="6966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defRPr sz="3600" b="0"/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含標題的圖片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 rot="5400000">
            <a:off x="6107917" y="2536024"/>
            <a:ext cx="4572031" cy="785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l" rtl="0">
              <a:spcBef>
                <a:spcPts val="0"/>
              </a:spcBef>
              <a:defRPr sz="2400" b="0"/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442922" y="541339"/>
            <a:ext cx="6415093" cy="5459427"/>
          </a:xfrm>
          <a:prstGeom prst="roundRect">
            <a:avLst>
              <a:gd name="adj" fmla="val 4800"/>
            </a:avLst>
          </a:prstGeom>
          <a:solidFill>
            <a:srgbClr val="F7E8E7"/>
          </a:solidFill>
          <a:ln w="38100" cap="flat" cmpd="sng">
            <a:solidFill>
              <a:schemeClr val="accent1">
                <a:alpha val="49803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888888"/>
              </a:buClr>
              <a:buFont typeface="Source Sans Pro"/>
              <a:buNone/>
              <a:defRPr sz="3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Source Sans Pro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 rot="5400000">
            <a:off x="5422092" y="2650344"/>
            <a:ext cx="4214841" cy="9143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lvl="0" indent="0" algn="ctr" rtl="0">
              <a:spcBef>
                <a:spcPts val="0"/>
              </a:spcBef>
              <a:buFont typeface="Source Sans Pro"/>
              <a:buNone/>
              <a:defRPr sz="1400"/>
            </a:lvl1pPr>
            <a:lvl2pPr marL="457200" lvl="1" indent="0" algn="ctr" rtl="0">
              <a:spcBef>
                <a:spcPts val="0"/>
              </a:spcBef>
              <a:buFont typeface="Source Sans Pro"/>
              <a:buNone/>
              <a:defRPr sz="1200"/>
            </a:lvl2pPr>
            <a:lvl3pPr marL="914400" lvl="2" indent="0" algn="ctr" rtl="0">
              <a:spcBef>
                <a:spcPts val="0"/>
              </a:spcBef>
              <a:buFont typeface="Source Sans Pro"/>
              <a:buNone/>
              <a:defRPr sz="1000"/>
            </a:lvl3pPr>
            <a:lvl4pPr marL="1371600" lvl="3" indent="0" algn="ctr" rtl="0">
              <a:spcBef>
                <a:spcPts val="0"/>
              </a:spcBef>
              <a:buFont typeface="Source Sans Pro"/>
              <a:buNone/>
              <a:defRPr sz="900"/>
            </a:lvl4pPr>
            <a:lvl5pPr marL="1828800" lvl="4" indent="0" algn="ctr" rtl="0">
              <a:spcBef>
                <a:spcPts val="0"/>
              </a:spcBef>
              <a:buFont typeface="Source Sans Pro"/>
              <a:buNone/>
              <a:defRPr sz="900"/>
            </a:lvl5pPr>
            <a:lvl6pPr marL="2286000" lvl="5" indent="0" rtl="0">
              <a:spcBef>
                <a:spcPts val="0"/>
              </a:spcBef>
              <a:buFont typeface="Source Sans Pro"/>
              <a:buNone/>
              <a:defRPr sz="900"/>
            </a:lvl6pPr>
            <a:lvl7pPr marL="2743200" lvl="6" indent="0" rtl="0">
              <a:spcBef>
                <a:spcPts val="0"/>
              </a:spcBef>
              <a:buFont typeface="Source Sans Pro"/>
              <a:buNone/>
              <a:defRPr sz="900"/>
            </a:lvl7pPr>
            <a:lvl8pPr marL="3200400" lvl="7" indent="0" rtl="0">
              <a:spcBef>
                <a:spcPts val="0"/>
              </a:spcBef>
              <a:buFont typeface="Source Sans Pro"/>
              <a:buNone/>
              <a:defRPr sz="900"/>
            </a:lvl8pPr>
            <a:lvl9pPr marL="3657600" lvl="8" indent="0" rtl="0">
              <a:spcBef>
                <a:spcPts val="0"/>
              </a:spcBef>
              <a:buFont typeface="Source Sans Pro"/>
              <a:buNone/>
              <a:defRPr sz="9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標題及直排文字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241300" algn="l" rtl="0">
              <a:spcBef>
                <a:spcPts val="640"/>
              </a:spcBef>
              <a:buClr>
                <a:schemeClr val="accent1"/>
              </a:buClr>
              <a:buFont typeface="Noto Sans Symbols"/>
              <a:buChar char="◈"/>
              <a:defRPr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lvl="1" indent="-196850" algn="l" rtl="0">
              <a:spcBef>
                <a:spcPts val="560"/>
              </a:spcBef>
              <a:buClr>
                <a:schemeClr val="accent2"/>
              </a:buClr>
              <a:buFont typeface="Noto Sans Symbols"/>
              <a:buChar char="◈"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lvl="2" indent="-137160" algn="l" rtl="0">
              <a:spcBef>
                <a:spcPts val="480"/>
              </a:spcBef>
              <a:buClr>
                <a:schemeClr val="accent3"/>
              </a:buClr>
              <a:buFont typeface="Noto Sans Symbols"/>
              <a:buChar char="◆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lvl="3" indent="-171450" algn="l" rtl="0">
              <a:spcBef>
                <a:spcPts val="400"/>
              </a:spcBef>
              <a:buClr>
                <a:schemeClr val="accent5"/>
              </a:buClr>
              <a:buFont typeface="Noto Sans Symbols"/>
              <a:buChar char="◇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accent6"/>
              </a:buClr>
              <a:buFont typeface="Noto Sans Symbols"/>
              <a:buChar char="⬥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直排標題及文字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989521" y="2428885"/>
            <a:ext cx="5851525" cy="154303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839002" y="-107163"/>
            <a:ext cx="5851525" cy="66151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241300" algn="l" rtl="0">
              <a:spcBef>
                <a:spcPts val="640"/>
              </a:spcBef>
              <a:buClr>
                <a:schemeClr val="accent1"/>
              </a:buClr>
              <a:buFont typeface="Noto Sans Symbols"/>
              <a:buChar char="◈"/>
              <a:defRPr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lvl="1" indent="-196850" algn="l" rtl="0">
              <a:spcBef>
                <a:spcPts val="560"/>
              </a:spcBef>
              <a:buClr>
                <a:schemeClr val="accent2"/>
              </a:buClr>
              <a:buFont typeface="Noto Sans Symbols"/>
              <a:buChar char="◈"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lvl="2" indent="-137160" algn="l" rtl="0">
              <a:spcBef>
                <a:spcPts val="480"/>
              </a:spcBef>
              <a:buClr>
                <a:schemeClr val="accent3"/>
              </a:buClr>
              <a:buFont typeface="Noto Sans Symbols"/>
              <a:buChar char="◆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lvl="3" indent="-171450" algn="l" rtl="0">
              <a:spcBef>
                <a:spcPts val="400"/>
              </a:spcBef>
              <a:buClr>
                <a:schemeClr val="accent5"/>
              </a:buClr>
              <a:buFont typeface="Noto Sans Symbols"/>
              <a:buChar char="◇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accent6"/>
              </a:buClr>
              <a:buFont typeface="Noto Sans Symbols"/>
              <a:buChar char="⬥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5000">
              <a:srgbClr val="F3F3F3"/>
            </a:gs>
            <a:gs pos="100000">
              <a:srgbClr val="FFF0CD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67809" y="4915142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/>
          <p:nvPr/>
        </p:nvSpPr>
        <p:spPr>
          <a:xfrm>
            <a:off x="0" y="0"/>
            <a:ext cx="9144000" cy="71437"/>
          </a:xfrm>
          <a:prstGeom prst="rect">
            <a:avLst/>
          </a:prstGeom>
          <a:gradFill>
            <a:gsLst>
              <a:gs pos="0">
                <a:srgbClr val="FF0100">
                  <a:alpha val="0"/>
                </a:srgbClr>
              </a:gs>
              <a:gs pos="75000">
                <a:srgbClr val="FF2100">
                  <a:alpha val="20000"/>
                </a:srgbClr>
              </a:gs>
              <a:gs pos="100000">
                <a:srgbClr val="FF715D"/>
              </a:gs>
            </a:gsLst>
            <a:lin ang="189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Shape 8"/>
          <p:cNvSpPr/>
          <p:nvPr/>
        </p:nvSpPr>
        <p:spPr>
          <a:xfrm>
            <a:off x="0" y="40951"/>
            <a:ext cx="4572000" cy="71437"/>
          </a:xfrm>
          <a:prstGeom prst="rect">
            <a:avLst/>
          </a:prstGeom>
          <a:gradFill>
            <a:gsLst>
              <a:gs pos="0">
                <a:srgbClr val="FF0100">
                  <a:alpha val="0"/>
                </a:srgbClr>
              </a:gs>
              <a:gs pos="75000">
                <a:srgbClr val="FF2100">
                  <a:alpha val="4705"/>
                </a:srgbClr>
              </a:gs>
              <a:gs pos="100000">
                <a:srgbClr val="FF715D">
                  <a:alpha val="60000"/>
                </a:srgbClr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" name="Shape 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6420444"/>
            <a:ext cx="9144000" cy="4375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640"/>
              </a:spcBef>
              <a:buClr>
                <a:schemeClr val="accent1"/>
              </a:buClr>
              <a:buFont typeface="Noto Sans Symbols"/>
              <a:buChar char="◈"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196850" algn="l" rtl="0">
              <a:spcBef>
                <a:spcPts val="560"/>
              </a:spcBef>
              <a:buClr>
                <a:schemeClr val="accent2"/>
              </a:buClr>
              <a:buFont typeface="Noto Sans Symbols"/>
              <a:buChar char="◈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37160" algn="l" rtl="0">
              <a:spcBef>
                <a:spcPts val="480"/>
              </a:spcBef>
              <a:buClr>
                <a:schemeClr val="accent3"/>
              </a:buClr>
              <a:buFont typeface="Noto Sans Symbols"/>
              <a:buChar char="◆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71450" algn="l" rtl="0">
              <a:spcBef>
                <a:spcPts val="400"/>
              </a:spcBef>
              <a:buClr>
                <a:schemeClr val="accent5"/>
              </a:buClr>
              <a:buFont typeface="Noto Sans Symbols"/>
              <a:buChar char="◇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accent6"/>
              </a:buClr>
              <a:buFont typeface="Noto Sans Symbols"/>
              <a:buChar char="⬥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500033" y="1000108"/>
            <a:ext cx="8072494" cy="16430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422E2E"/>
              </a:buClr>
              <a:buSzPct val="25000"/>
              <a:buFont typeface="Arial"/>
              <a:buNone/>
            </a:pPr>
            <a:r>
              <a:rPr lang="zh-TW" sz="4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中華文學史上</a:t>
            </a:r>
            <a:br>
              <a:rPr lang="zh-TW" sz="4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4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最偉大的現實主義詩人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714480" y="2727119"/>
            <a:ext cx="5286299" cy="1857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zh-TW" sz="96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杜甫</a:t>
            </a:r>
          </a:p>
        </p:txBody>
      </p:sp>
      <p:sp>
        <p:nvSpPr>
          <p:cNvPr id="5" name="Shape 90"/>
          <p:cNvSpPr txBox="1"/>
          <p:nvPr/>
        </p:nvSpPr>
        <p:spPr>
          <a:xfrm>
            <a:off x="428596" y="4429132"/>
            <a:ext cx="4238100" cy="210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zh-TW" sz="24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組員: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 sz="24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10呂奇樺 12李筠婕 19金采萱 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 sz="24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33黃郁棻 35楊雅伊 37劉淳文 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 sz="24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38滕若姸 39賴郁庭 40謝丞芳 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 sz="24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41謝亞玲 42鍾佳蓁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生平簡介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616600"/>
            <a:ext cx="8229600" cy="4549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1800" algn="l" rtl="0"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杜甫</a:t>
            </a:r>
            <a:r>
              <a:rPr lang="zh-TW" sz="3000" b="1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字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子美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，號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少陵野老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，又號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杜陵野客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杜陵布衣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，唐朝詩人，以社會寫實著稱。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endParaRPr sz="1000">
              <a:solidFill>
                <a:srgbClr val="422E2E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曾任左拾遺、檢校工部員外郎，因此後世稱其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杜拾遺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杜工部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；又稱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杜少陵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杜草堂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solidFill>
                <a:srgbClr val="422E2E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對中國和日本文學產生深遠的影響。約1500首詩歌留了下來，有作品集《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杜工部集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》。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solidFill>
                <a:srgbClr val="422E2E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Noto Sans Symbols"/>
              <a:buChar char="◈"/>
            </a:pP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後人稱為「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詩聖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」，其詩亦被稱為「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詩史</a:t>
            </a:r>
            <a:r>
              <a:rPr lang="zh-TW" sz="3000" b="0" i="0" u="none" strike="noStrike" cap="none">
                <a:solidFill>
                  <a:srgbClr val="422E2E"/>
                </a:solidFill>
                <a:latin typeface="DFKai-SB"/>
                <a:ea typeface="DFKai-SB"/>
                <a:cs typeface="DFKai-SB"/>
                <a:sym typeface="DFKai-SB"/>
              </a:rPr>
              <a:t>」。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創作背景與思想中心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558175" y="1619925"/>
            <a:ext cx="8229600" cy="4505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spcBef>
                <a:spcPts val="0"/>
              </a:spcBef>
              <a:buSzPct val="100000"/>
              <a:buFont typeface="DFKai-SB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具有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豐富的社會內容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鲜明的時代色彩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強烈的政治傾向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，充溢著熱愛祖國、人民、不惜自我犧牲的崇高精神。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19100" algn="l" rtl="0">
              <a:spcBef>
                <a:spcPts val="640"/>
              </a:spcBef>
              <a:buSzPct val="100000"/>
              <a:buFont typeface="DFKai-SB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反映唐朝由盛而衰的社會面貌，因此自唐以来，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其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詩被公認為「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詩史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」。 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19100" algn="l" rtl="0">
              <a:spcBef>
                <a:spcPts val="640"/>
              </a:spcBef>
              <a:buSzPct val="100000"/>
            </a:pP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揭露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當時人民的苦難生活、情感、願望和要求，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鞭韃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統治階級禍國殃民的罪行，具有高度的現實主義精神。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杜甫詩歌的思想性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524625" y="1833900"/>
            <a:ext cx="8229600" cy="319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accent1"/>
              </a:buClr>
              <a:buSzPct val="50000"/>
              <a:buFont typeface="DFKai-SB"/>
              <a:buChar char="◈"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廣泛而深入地體驗到人民的痛苦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chemeClr val="accent1"/>
              </a:buClr>
              <a:buSzPct val="50000"/>
              <a:buFont typeface="DFKai-SB"/>
              <a:buChar char="◈"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關心國家命運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chemeClr val="accent1"/>
              </a:buClr>
              <a:buSzPct val="50000"/>
              <a:buFont typeface="DFKai-SB"/>
              <a:buChar char="◈"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勇於揭露弊政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chemeClr val="accent1"/>
              </a:buClr>
              <a:buSzPct val="50000"/>
              <a:buFont typeface="DFKai-SB"/>
              <a:buChar char="◈"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洋溢著真摯火熱的激情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0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廣泛而深入地體驗到人民的痛苦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50100" y="2133475"/>
            <a:ext cx="8336699" cy="3060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反映廣大人民在戰亂、賦稅剝削和不合理兵役制度壓迫下的痛苦遭遇。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詩人關懷、同情人民的博大胸懷的真實寫照。</a:t>
            </a:r>
          </a:p>
          <a:p>
            <a:pPr marL="0" marR="0" lvl="0" indent="0" algn="l" rtl="0">
              <a:lnSpc>
                <a:spcPct val="80000"/>
              </a:lnSpc>
              <a:spcBef>
                <a:spcPts val="476"/>
              </a:spcBef>
              <a:buNone/>
            </a:pPr>
            <a:endParaRPr sz="2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000">
                <a:latin typeface="Microsoft JhengHei"/>
                <a:ea typeface="Microsoft JhengHei"/>
                <a:cs typeface="Microsoft JhengHei"/>
                <a:sym typeface="Microsoft JhengHei"/>
              </a:rPr>
              <a:t>廣泛而深入地體驗到人民的痛苦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578400" y="1529175"/>
            <a:ext cx="81084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114935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「窮年憂黎元，嘆息腸內熱」</a:t>
            </a:r>
          </a:p>
          <a:p>
            <a:pPr lvl="0" indent="-114935" rtl="0">
              <a:lnSpc>
                <a:spcPct val="80000"/>
              </a:lnSpc>
              <a:spcBef>
                <a:spcPts val="47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《兵車行》</a:t>
            </a:r>
          </a:p>
          <a:p>
            <a:pPr lvl="0" indent="-114935" rtl="0">
              <a:lnSpc>
                <a:spcPct val="80000"/>
              </a:lnSpc>
              <a:spcBef>
                <a:spcPts val="47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「三吏」:</a:t>
            </a:r>
            <a: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  <a:t>&lt;石壕吏&gt;、&lt;潼關吏&gt;、&lt;新安吏&gt;</a:t>
            </a:r>
          </a:p>
          <a:p>
            <a:pPr lvl="0" indent="-114935" rtl="0">
              <a:lnSpc>
                <a:spcPct val="80000"/>
              </a:lnSpc>
              <a:spcBef>
                <a:spcPts val="47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「三別」:</a:t>
            </a:r>
            <a: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  <a:t>&lt;新婚別&gt;、&lt;垂老別&gt;、&lt;無家別&gt;</a:t>
            </a:r>
          </a:p>
          <a:p>
            <a:pPr lvl="0" indent="-114935" rtl="0">
              <a:lnSpc>
                <a:spcPct val="80000"/>
              </a:lnSpc>
              <a:spcBef>
                <a:spcPts val="47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「彤庭所分帛，本自寒女出。鞭韃其夫家，聚斂貧城闕」</a:t>
            </a:r>
          </a:p>
          <a:p>
            <a:pPr lvl="0" indent="-114935" rtl="0">
              <a:lnSpc>
                <a:spcPct val="80000"/>
              </a:lnSpc>
              <a:spcBef>
                <a:spcPts val="47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「朱門酒肉臭，路有凍死骨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」</a:t>
            </a:r>
          </a:p>
          <a:p>
            <a:pPr lvl="0" indent="-114935" rtl="0">
              <a:lnSpc>
                <a:spcPct val="80000"/>
              </a:lnSpc>
              <a:spcBef>
                <a:spcPts val="47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「傷時苦軍乏，一物官盡取。嗟爾江漢人，生成復何有？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」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關心國家命運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535650" y="1913400"/>
            <a:ext cx="8072700" cy="3474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9419" algn="l" rtl="0"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大部分詩篇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皆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流露出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憂國憫時、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真誠感人的愛國熱忱 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9419" algn="l" rtl="0">
              <a:spcBef>
                <a:spcPts val="592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在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平亂期間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，杜甫對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軍事、政治、外交都曾在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詩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中表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現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卓越的見解。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戰爭期間更切實感受若要平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定叛亂，必須依靠人民進行反侵略戰爭。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關心國家命運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816350"/>
            <a:ext cx="8229600" cy="3225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「乾坤含瘡痍，憂虞何時比？」</a:t>
            </a: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「此輩少為貴，四方服勇決」</a:t>
            </a: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「花門既須留，原野轉蕭瑟」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勇於揭露弊政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599700" y="1875300"/>
            <a:ext cx="8087099" cy="3107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9419" algn="l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具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批判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現實主義的戰鬥精神，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抨擊統治階級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的昏庸腐朽和驕奢淫逸。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9419" algn="l" rtl="0">
              <a:lnSpc>
                <a:spcPct val="90000"/>
              </a:lnSpc>
              <a:spcBef>
                <a:spcPts val="592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在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許多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詩篇中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將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統治集團的豪華奢侈和人民餓死亡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做了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鮮明、強烈的對比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，是非愛憎，了了分明。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勇於揭露弊政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1975200"/>
            <a:ext cx="8229600" cy="290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highlight>
                  <a:srgbClr val="FFFFFF"/>
                </a:highlight>
                <a:latin typeface="DFKai-SB"/>
                <a:ea typeface="DFKai-SB"/>
                <a:cs typeface="DFKai-SB"/>
                <a:sym typeface="DFKai-SB"/>
              </a:rPr>
              <a:t>「必若救瘡痍，先應去蟊賊」</a:t>
            </a:r>
          </a:p>
          <a:p>
            <a:pPr marL="0" lvl="0" indent="0" rtl="0">
              <a:spcBef>
                <a:spcPts val="0"/>
              </a:spcBef>
              <a:buNone/>
            </a:pPr>
            <a:endParaRPr sz="3000">
              <a:solidFill>
                <a:srgbClr val="000000"/>
              </a:solidFill>
              <a:highlight>
                <a:srgbClr val="FFFFFF"/>
              </a:highlight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90000"/>
              </a:lnSpc>
              <a:spcBef>
                <a:spcPts val="592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「芒刺在我眼......疾惡信如仇」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洋溢著真摯火熱的激情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57200" y="1744375"/>
            <a:ext cx="8229600" cy="4044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杜甫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從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未因政治上與生活中的打擊而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低落消沈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，反而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對日常生活及自然景物無不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有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著深摯的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情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感。在其吟詠自然景物、懷念親友、詠史懷古的作品中，也常表現出他熱愛祖國的思想感情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19100" algn="l" rtl="0">
              <a:lnSpc>
                <a:spcPct val="80000"/>
              </a:lnSpc>
              <a:spcBef>
                <a:spcPts val="496"/>
              </a:spcBef>
              <a:buSzPct val="100000"/>
              <a:buFont typeface="DFKai-SB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十分傾慕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李白的詩歌寫得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既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多又好，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同情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李白的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遭遇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並為之鳴不平。</a:t>
            </a:r>
            <a:b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endParaRPr lang="zh-TW" sz="3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000">
                <a:latin typeface="Microsoft JhengHei"/>
                <a:ea typeface="Microsoft JhengHei"/>
                <a:cs typeface="Microsoft JhengHei"/>
                <a:sym typeface="Microsoft JhengHei"/>
              </a:rPr>
              <a:t>洋溢著真摯火熱的激情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80000"/>
              </a:lnSpc>
              <a:spcBef>
                <a:spcPts val="49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《早花》</a:t>
            </a:r>
          </a:p>
          <a:p>
            <a:pPr marL="0" lvl="0" indent="0" rtl="0">
              <a:lnSpc>
                <a:spcPct val="80000"/>
              </a:lnSpc>
              <a:spcBef>
                <a:spcPts val="496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49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《登樓》</a:t>
            </a:r>
          </a:p>
          <a:p>
            <a:pPr marL="0" lvl="0" indent="0" rtl="0">
              <a:lnSpc>
                <a:spcPct val="80000"/>
              </a:lnSpc>
              <a:spcBef>
                <a:spcPts val="496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49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《月夜》</a:t>
            </a:r>
          </a:p>
          <a:p>
            <a:pPr marL="0" lvl="0" indent="0" rtl="0">
              <a:lnSpc>
                <a:spcPct val="80000"/>
              </a:lnSpc>
              <a:spcBef>
                <a:spcPts val="496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496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《月夜憶舍弟》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創作手法與特色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331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9419" algn="l" rtl="0"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其詩思想內容博大深厚，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題材嚴肅，感情深沈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，表現手法變化多端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9419" algn="l" rtl="0"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生活經驗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豐富，故其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詩多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取材於生活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9419" algn="l" rtl="0"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敘事詩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數量最多，質量較高。</a:t>
            </a:r>
            <a:r>
              <a:rPr lang="zh-TW" sz="296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zh-TW" sz="296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zh-TW" sz="2960" b="0" i="0" u="none" strike="noStrike" cap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杜甫詩歌的藝術特色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933300" y="1669450"/>
            <a:ext cx="7277400" cy="4107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1800" algn="l" rtl="0"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善於對現實生活作</a:t>
            </a:r>
            <a:r>
              <a:rPr lang="zh-TW" sz="3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典型的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藝術概括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寓主觀於客觀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對話的運用和人物語言的個性化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風格多樣</a:t>
            </a:r>
          </a:p>
          <a:p>
            <a:pPr marL="0" marR="0" lvl="0" indent="0" algn="l" rtl="0">
              <a:spcBef>
                <a:spcPts val="640"/>
              </a:spcBef>
              <a:buNone/>
            </a:pPr>
            <a:endParaRPr sz="1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431800" algn="l" rtl="0">
              <a:spcBef>
                <a:spcPts val="64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形式完備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4041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0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善於對現實生活作典型的藝術概括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564300" y="2045100"/>
            <a:ext cx="8015399" cy="3360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善於選擇和概括有典型意義的人物，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通過個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人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，反映一般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普羅大眾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19100" algn="l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因其詩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是現實生活的高度集中的概括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，使後人能對當時社會景象感到驚心動魄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 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340950" y="293900"/>
            <a:ext cx="8462099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000">
                <a:latin typeface="Microsoft JhengHei"/>
                <a:ea typeface="Microsoft JhengHei"/>
                <a:cs typeface="Microsoft JhengHei"/>
                <a:sym typeface="Microsoft JhengHei"/>
              </a:rPr>
              <a:t>善於對現實生活作典型的藝術概括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717275" y="1552050"/>
            <a:ext cx="6545399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《兵車行》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「三吏」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「三別」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「朱門酒肉臭，路有凍死骨」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「十室幾人在，千山空自多」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寓主觀於客觀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60900" y="1866675"/>
            <a:ext cx="7822199" cy="3302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杜詩的最大特點在於作者善於</a:t>
            </a:r>
            <a:r>
              <a:rPr lang="zh-TW" sz="3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克制自己的激動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將主觀意識、思想情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感與評價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融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入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客觀的具體描寫中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，而不明白說出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，使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主事物本身直接感染讀者。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01320" algn="l" rtl="0">
              <a:lnSpc>
                <a:spcPct val="80000"/>
              </a:lnSpc>
              <a:spcBef>
                <a:spcPts val="0"/>
              </a:spcBef>
              <a:buSzPct val="90666"/>
              <a:buFont typeface="Source Sans Pro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其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詩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寓諷刺於敘事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讀來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更覺哀痛真摯。</a:t>
            </a:r>
            <a:r>
              <a:rPr lang="zh-TW" sz="272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  <a:p>
            <a:pPr marL="0" marR="0" lvl="0" indent="0" algn="l" rtl="0">
              <a:lnSpc>
                <a:spcPct val="80000"/>
              </a:lnSpc>
              <a:spcBef>
                <a:spcPts val="544"/>
              </a:spcBef>
              <a:buNone/>
            </a:pPr>
            <a:r>
              <a:rPr lang="zh-TW" sz="272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zh-TW" sz="272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zh-TW" sz="2720" b="0" i="0" u="none" strike="noStrike" cap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寓主觀於客觀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875550" y="2394150"/>
            <a:ext cx="7392899" cy="2069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「吏呼一何怒，婦啼一何苦」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《兵車行》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對話的運用和人物語言的個性化</a:t>
            </a:r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542100" y="1629600"/>
            <a:ext cx="8059799" cy="3598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為把人物寫得生動，吸收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漢樂府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的創作經驗，運用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對話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或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人物獨白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做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到人物語言的個性化。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19100" algn="l" rtl="0">
              <a:lnSpc>
                <a:spcPct val="8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重視詩歌語言的琢磨、錘煉，善於運用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精練傳神</a:t>
            </a:r>
            <a:r>
              <a:rPr lang="zh-TW" sz="30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的字眼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，貼切而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形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象地表現最多的內容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，讓人讀來彷彿身歷其境。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000">
                <a:latin typeface="Microsoft JhengHei"/>
                <a:ea typeface="Microsoft JhengHei"/>
                <a:cs typeface="Microsoft JhengHei"/>
                <a:sym typeface="Microsoft JhengHei"/>
              </a:rPr>
              <a:t>對話的運用和人物語言的個性化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25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「萬里悲秋常作客，百年多病獨登臺」</a:t>
            </a:r>
          </a:p>
          <a:p>
            <a:pPr marL="457200" lvl="0" indent="-4191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「三年笛裏關山月，万國兵前草木風」</a:t>
            </a:r>
          </a:p>
          <a:p>
            <a:pPr marL="457200" lvl="0" indent="-4191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「星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垂</a:t>
            </a: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平野闊，月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湧</a:t>
            </a: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大江流」</a:t>
            </a:r>
          </a:p>
          <a:p>
            <a:pPr marL="457200" lvl="0" indent="-4191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「群山萬壑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赴</a:t>
            </a: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荊門」 </a:t>
            </a:r>
          </a:p>
          <a:p>
            <a:pPr marL="457200" lvl="0" indent="-4191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「兔絲附蓬麻，引蔓故不長。嫁女與征夫，不如棄路旁。結發與君妻，席不暖君床。幕婚晨告別，無乃太匆忙！君行雖不遠，守邊赴洛陽......」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風格多樣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47040" algn="l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沈郁頓挫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」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是杜甫創作風格的概括。博大的思想內容，百轉千回，反復詠嘆的感情表達方式，凝重深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沉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。憂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鬱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悲壯的藝術境界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、嚴謹的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格律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鏗鏘的音韻，是形成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此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風格的主要因素。 </a:t>
            </a:r>
          </a:p>
          <a:p>
            <a:pPr marL="342900" marR="0" lvl="0" indent="-447040" algn="l" rtl="0">
              <a:lnSpc>
                <a:spcPct val="90000"/>
              </a:lnSpc>
              <a:spcBef>
                <a:spcPts val="544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除了「沈郁頓挫」的藝術風格。杜甫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也有部分詩篇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是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清峻奔放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舒緩平和，意境幽靜而明朗，感情輕鬆而閑適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的，可見杜詩風格之多樣化。</a:t>
            </a:r>
            <a:r>
              <a:rPr lang="zh-TW" sz="272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zh-TW" sz="272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zh-TW" sz="2720" b="0" i="0" u="none" strike="noStrike" cap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風格多樣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586925" y="2075700"/>
            <a:ext cx="7628700" cy="2706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9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《進雕賦表》</a:t>
            </a: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19100">
              <a:lnSpc>
                <a:spcPct val="90000"/>
              </a:lnSpc>
              <a:spcBef>
                <a:spcPts val="544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《水檻遣心》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形式完備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9419" algn="l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DFKai-SB"/>
              <a:buChar char="◈"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各體兼擅，無體不工。杜甫尤精於律詩，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其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律詩格律謹嚴，章法整飭，對仗工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整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，技巧圓熟無比，代表了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唐代律詩的最高成就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endParaRPr sz="3000"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49333"/>
              <a:buFont typeface="Noto Sans Symbols"/>
              <a:buChar char="◈"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其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樂府詩不僅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繼承漢樂府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「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感於哀樂，緣於事而發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」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的傳統，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還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創造了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「</a:t>
            </a:r>
            <a:r>
              <a:rPr lang="zh-TW" sz="3000" b="1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即事名篇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」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的新形式，為後人開拓了新題樂府的創作途徑。</a:t>
            </a:r>
            <a:r>
              <a:rPr lang="zh-TW" sz="296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形式完備</a:t>
            </a:r>
            <a:r>
              <a:rPr lang="zh-TW" sz="3000">
                <a:latin typeface="Microsoft JhengHei"/>
                <a:ea typeface="Microsoft JhengHei"/>
                <a:cs typeface="Microsoft JhengHei"/>
                <a:sym typeface="Microsoft JhengHei"/>
              </a:rPr>
              <a:t>(續)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569650" y="1898450"/>
            <a:ext cx="8229600" cy="214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>
              <a:lnSpc>
                <a:spcPct val="9000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「思飄雲物動，律中鬼神掠。毫發無遺憾，波瀾獨老成」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作品欣賞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1075350" y="1959000"/>
            <a:ext cx="6993299" cy="2940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80000"/>
              </a:lnSpc>
              <a:spcBef>
                <a:spcPts val="0"/>
              </a:spcBef>
              <a:buClr>
                <a:srgbClr val="FF0100"/>
              </a:buClr>
              <a:buSzPct val="100000"/>
              <a:buFont typeface="DFKai-SB"/>
            </a:pPr>
            <a:r>
              <a:rPr lang="zh-TW" sz="3600" i="0" u="none" strike="noStrike" cap="non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絕句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1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80000"/>
              </a:lnSpc>
              <a:spcBef>
                <a:spcPts val="0"/>
              </a:spcBef>
              <a:buClr>
                <a:srgbClr val="FF0100"/>
              </a:buClr>
              <a:buSzPct val="100000"/>
              <a:buFont typeface="DFKai-SB"/>
            </a:pPr>
            <a:r>
              <a:rPr lang="zh-TW" sz="36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佳人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00"/>
              </a:spcBef>
              <a:buNone/>
            </a:pPr>
            <a:r>
              <a:rPr lang="zh-TW"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zh-TW"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zh-TW" sz="2000" b="0" i="0" u="none" strike="noStrike" cap="non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絕句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2929200" y="1440000"/>
            <a:ext cx="3285599" cy="3977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80000"/>
              </a:lnSpc>
              <a:spcBef>
                <a:spcPts val="400"/>
              </a:spcBef>
              <a:buNone/>
            </a:pPr>
            <a: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  <a:t>兩個黃鸝鳴翠柳，</a:t>
            </a:r>
          </a:p>
          <a:p>
            <a:pPr marL="0" lvl="0" indent="0" rtl="0">
              <a:lnSpc>
                <a:spcPct val="80000"/>
              </a:lnSpc>
              <a:spcBef>
                <a:spcPts val="400"/>
              </a:spcBef>
              <a:buNone/>
            </a:pPr>
            <a:endParaRPr sz="3000">
              <a:solidFill>
                <a:srgbClr val="2E2E2E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rtl="0">
              <a:lnSpc>
                <a:spcPct val="80000"/>
              </a:lnSpc>
              <a:spcBef>
                <a:spcPts val="400"/>
              </a:spcBef>
              <a:buNone/>
            </a:pPr>
            <a: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  <a:t>一行白鷺上青天。</a:t>
            </a:r>
          </a:p>
          <a:p>
            <a:pPr marL="0" lvl="0" indent="0" rtl="0">
              <a:lnSpc>
                <a:spcPct val="80000"/>
              </a:lnSpc>
              <a:spcBef>
                <a:spcPts val="400"/>
              </a:spcBef>
              <a:buNone/>
            </a:pPr>
            <a:endParaRPr sz="3000">
              <a:solidFill>
                <a:srgbClr val="2E2E2E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rtl="0">
              <a:lnSpc>
                <a:spcPct val="80000"/>
              </a:lnSpc>
              <a:spcBef>
                <a:spcPts val="400"/>
              </a:spcBef>
              <a:buNone/>
            </a:pPr>
            <a: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  <a:t>窗含西嶺千秋雪，</a:t>
            </a:r>
          </a:p>
          <a:p>
            <a:pPr marL="0" lvl="0" indent="0" rtl="0">
              <a:lnSpc>
                <a:spcPct val="80000"/>
              </a:lnSpc>
              <a:spcBef>
                <a:spcPts val="400"/>
              </a:spcBef>
              <a:buNone/>
            </a:pPr>
            <a:endParaRPr sz="3000">
              <a:solidFill>
                <a:srgbClr val="2E2E2E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  <a:t>門泊東吳萬里船。</a:t>
            </a:r>
            <a:br>
              <a:rPr lang="zh-TW" sz="3000">
                <a:solidFill>
                  <a:srgbClr val="2E2E2E"/>
                </a:solidFill>
                <a:latin typeface="DFKai-SB"/>
                <a:ea typeface="DFKai-SB"/>
                <a:cs typeface="DFKai-SB"/>
                <a:sym typeface="DFKai-SB"/>
              </a:rPr>
            </a:br>
            <a:endParaRPr lang="zh-TW" sz="3000">
              <a:solidFill>
                <a:srgbClr val="2E2E2E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絕句   賞析</a:t>
            </a:r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457200" y="1461850"/>
            <a:ext cx="8229600" cy="4695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創作時間：</a:t>
            </a:r>
            <a:r>
              <a:rPr lang="zh-TW" sz="24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安史之亂平定後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，詩人重返成都草堂時所寫。</a:t>
            </a:r>
          </a:p>
          <a:p>
            <a:pPr marL="457200" lvl="0" indent="-3810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24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畫面色彩艷麗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：金黃小鳥，翠綠柳林，雪白鷺鷥，蔚藍蒼穹，四種色彩給人以深刻的印象。不僅有色還有聲，表現一派生機勃勃的明麗景象。</a:t>
            </a:r>
          </a:p>
          <a:p>
            <a:pPr marL="457200" lvl="0" indent="-3810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24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遠近景交錯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：西嶺積雪，是遠景；停泊在門前，將要駛往東吳的船，是近景。</a:t>
            </a:r>
          </a:p>
          <a:p>
            <a:pPr marL="457200" lvl="0" indent="-3810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24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動中有靜，靜中有動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：前兩句為動景，後兩句為靜景。「千秋」點出時間的久遠，更顯出其靜，而「萬里」點出空間的遼闊。</a:t>
            </a:r>
          </a:p>
          <a:p>
            <a:pPr marL="457200" lvl="0" indent="-381000" rtl="0">
              <a:lnSpc>
                <a:spcPct val="80000"/>
              </a:lnSpc>
              <a:spcBef>
                <a:spcPts val="400"/>
              </a:spcBef>
              <a:buSzPct val="100000"/>
              <a:buFont typeface="DFKai-SB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這四句詩有人解讀為「風」「花」「雪」「月」四景；亦有代表「春」「夏」「冬」「秋」四季一說。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佳人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92700" y="1741800"/>
            <a:ext cx="8958600" cy="3374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絕代有佳人，幽居在空谷。自云良家子，零落依草木。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關中昔喪亂，兄弟遭殺戮。官高何足論，不得收骨肉。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世情惡衰歇，萬事隨轉燭。夫婿輕薄兒，新人美如玉。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合昏尚知時，鴛鴦不獨宿。但見新人笑，那聞舊人哭。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在山泉水清，出山泉水濁。侍婢賣珠回，牽蘿補茅屋。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摘花不插髮，采柏動盈掬。天寒翠袖薄，日暮倚修竹。</a:t>
            </a:r>
          </a:p>
          <a:p>
            <a:pPr marL="0" lvl="0" indent="39560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endParaRPr sz="1200">
              <a:solidFill>
                <a:schemeClr val="dk2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佳人   賞析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336900" y="1506525"/>
            <a:ext cx="8470200" cy="4832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0909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創作時間:安史之亂發生後五年。</a:t>
            </a:r>
          </a:p>
          <a:p>
            <a:pPr marL="457200" lvl="0" indent="-419100" rtl="0">
              <a:lnSpc>
                <a:spcPct val="10909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以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客觀</a:t>
            </a: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的角度，採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夾敘夾議</a:t>
            </a: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和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形象比喻</a:t>
            </a: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等手法。</a:t>
            </a:r>
          </a:p>
          <a:p>
            <a:pPr marL="457200" lvl="0" indent="-419100" rtl="0">
              <a:lnSpc>
                <a:spcPct val="10909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詩中人物悲慘的命運與其高尚的情操形成了強烈的對照，反映客觀存在的社會問題，並體現詩人的主觀寄託。</a:t>
            </a:r>
          </a:p>
          <a:p>
            <a:pPr marL="457200" lvl="0" indent="-419100" rtl="0">
              <a:lnSpc>
                <a:spcPct val="109090"/>
              </a:lnSpc>
              <a:spcBef>
                <a:spcPts val="0"/>
              </a:spcBef>
              <a:buSzPct val="100000"/>
              <a:buFont typeface="DFKai-SB"/>
            </a:pP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此詩的高明之處就在於作者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沒有寫出結局</a:t>
            </a: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，而是用一個</a:t>
            </a:r>
            <a:r>
              <a:rPr lang="zh-TW" sz="3000" b="1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懸念</a:t>
            </a:r>
            <a:r>
              <a:rPr lang="zh-TW" sz="3000">
                <a:solidFill>
                  <a:srgbClr val="0F0F0F"/>
                </a:solidFill>
                <a:latin typeface="DFKai-SB"/>
                <a:ea typeface="DFKai-SB"/>
                <a:cs typeface="DFKai-SB"/>
                <a:sym typeface="DFKai-SB"/>
              </a:rPr>
              <a:t>故意吊着讀者的胃口。全詩含蓄蘊藉，耐人尋味，能強烈地引起讀者的共鳴。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r>
              <a:rPr lang="zh-TW" sz="4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結論</a:t>
            </a:r>
          </a:p>
        </p:txBody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824550" y="1777975"/>
            <a:ext cx="7494900" cy="3598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杜甫的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可貴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之處在於即便自己處於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極其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艱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難、痛苦的境況下，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依舊</a:t>
            </a: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能推己及人，關懷更為不幸的人民。</a:t>
            </a:r>
            <a:r>
              <a:rPr lang="zh-TW" sz="3000">
                <a:latin typeface="DFKai-SB"/>
                <a:ea typeface="DFKai-SB"/>
                <a:cs typeface="DFKai-SB"/>
                <a:sym typeface="DFKai-SB"/>
              </a:rPr>
              <a:t>透過他筆下的文字，我們能看到的是一個盛世轉衰的悲哀，是人民在亂世中掙扎的痛苦血淚。杜甫的憂國憂民使其文字更加感動人心，令人不免為一代詩聖的遭遇唏噓不已。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500034" y="1857364"/>
            <a:ext cx="5143536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zh-TW" sz="6000" dirty="0">
                <a:latin typeface="Microsoft JhengHei"/>
                <a:ea typeface="Microsoft JhengHei"/>
                <a:cs typeface="Microsoft JhengHei"/>
                <a:sym typeface="Microsoft JhengHei"/>
              </a:rPr>
              <a:t>謝謝大家</a:t>
            </a:r>
          </a:p>
        </p:txBody>
      </p:sp>
      <p:pic>
        <p:nvPicPr>
          <p:cNvPr id="2052" name="Picture 4" descr="http://www.nx.xinhuanet.com/yd/2012-03/13/xin_173030913102765613302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492918"/>
            <a:ext cx="4714876" cy="63650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1856</Words>
  <Application>Microsoft Office PowerPoint</Application>
  <PresentationFormat>如螢幕大小 (4:3)</PresentationFormat>
  <Paragraphs>171</Paragraphs>
  <Slides>31</Slides>
  <Notes>31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8" baseType="lpstr">
      <vt:lpstr>Arial</vt:lpstr>
      <vt:lpstr>新細明體</vt:lpstr>
      <vt:lpstr>Noto Sans Symbols</vt:lpstr>
      <vt:lpstr>Source Sans Pro</vt:lpstr>
      <vt:lpstr>Microsoft JhengHei</vt:lpstr>
      <vt:lpstr>DFKai-SB</vt:lpstr>
      <vt:lpstr>龍騰四海</vt:lpstr>
      <vt:lpstr>中華文學史上 最偉大的現實主義詩人</vt:lpstr>
      <vt:lpstr>生平簡介</vt:lpstr>
      <vt:lpstr>創作背景與思想中心</vt:lpstr>
      <vt:lpstr>杜甫詩歌的思想性</vt:lpstr>
      <vt:lpstr>廣泛而深入地體驗到人民的痛苦</vt:lpstr>
      <vt:lpstr>廣泛而深入地體驗到人民的痛苦(續)</vt:lpstr>
      <vt:lpstr>關心國家命運</vt:lpstr>
      <vt:lpstr>關心國家命運(續)</vt:lpstr>
      <vt:lpstr>勇於揭露弊政</vt:lpstr>
      <vt:lpstr>勇於揭露弊政(續)</vt:lpstr>
      <vt:lpstr>洋溢著真摯火熱的激情</vt:lpstr>
      <vt:lpstr>洋溢著真摯火熱的激情(續)</vt:lpstr>
      <vt:lpstr>創作手法與特色</vt:lpstr>
      <vt:lpstr>杜甫詩歌的藝術特色</vt:lpstr>
      <vt:lpstr>善於對現實生活作典型的藝術概括</vt:lpstr>
      <vt:lpstr>善於對現實生活作典型的藝術概括(續)</vt:lpstr>
      <vt:lpstr>寓主觀於客觀</vt:lpstr>
      <vt:lpstr>寓主觀於客觀(續)</vt:lpstr>
      <vt:lpstr>對話的運用和人物語言的個性化</vt:lpstr>
      <vt:lpstr>對話的運用和人物語言的個性化(續)</vt:lpstr>
      <vt:lpstr>風格多樣</vt:lpstr>
      <vt:lpstr>風格多樣(續)</vt:lpstr>
      <vt:lpstr>形式完備</vt:lpstr>
      <vt:lpstr>形式完備(續)</vt:lpstr>
      <vt:lpstr>作品欣賞</vt:lpstr>
      <vt:lpstr>絕句</vt:lpstr>
      <vt:lpstr>絕句   賞析</vt:lpstr>
      <vt:lpstr>佳人</vt:lpstr>
      <vt:lpstr>佳人   賞析</vt:lpstr>
      <vt:lpstr>結論</vt:lpstr>
      <vt:lpstr>謝謝大家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中華文學史上 最偉大的現實主義詩人</dc:title>
  <dc:creator>fgstudent</dc:creator>
  <cp:lastModifiedBy>fguser</cp:lastModifiedBy>
  <cp:revision>2</cp:revision>
  <dcterms:modified xsi:type="dcterms:W3CDTF">2016-01-04T07:13:20Z</dcterms:modified>
</cp:coreProperties>
</file>